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335" r:id="rId3"/>
    <p:sldId id="336" r:id="rId4"/>
    <p:sldId id="338" r:id="rId5"/>
    <p:sldId id="339" r:id="rId6"/>
    <p:sldId id="340" r:id="rId7"/>
    <p:sldId id="320" r:id="rId8"/>
    <p:sldId id="342" r:id="rId9"/>
    <p:sldId id="343" r:id="rId10"/>
    <p:sldId id="344" r:id="rId11"/>
    <p:sldId id="345" r:id="rId12"/>
    <p:sldId id="337" r:id="rId13"/>
    <p:sldId id="32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750" autoAdjust="0"/>
    <p:restoredTop sz="95501" autoAdjust="0"/>
  </p:normalViewPr>
  <p:slideViewPr>
    <p:cSldViewPr snapToGrid="0">
      <p:cViewPr varScale="1">
        <p:scale>
          <a:sx n="106" d="100"/>
          <a:sy n="106" d="100"/>
        </p:scale>
        <p:origin x="402" y="150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4BE19-BB89-43A8-85E8-06B3C9EBBF22}" type="datetimeFigureOut">
              <a:rPr lang="en-US" smtClean="0"/>
              <a:t>1/10/2021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6D66E-EB54-4813-B230-A061E63C4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566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5C838649-FAC8-4EC3-BAC3-0989C9D07835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11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3795C54F-B13E-4E19-9EBE-C5DBE7F75870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185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5BD30ABF-40C6-4CFE-B76A-6364A34D466D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90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F8C7448D-38CE-43C7-B20D-6CB84D000460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55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4317F919-DB93-4E7B-8EBE-BD0441165544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895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A1123EAE-C7EC-4248-93F3-83978977F132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771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ED8E3C3C-E664-4447-B4D2-61D10D68317C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337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4B3E8C0B-F813-4692-8ED3-7297F852E309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64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2C2F525E-3865-4FF1-A5FA-6CA8505C262B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062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B224731E-C291-47D7-8828-F4B0D5575BA1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766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3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11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911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5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754" y="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18.404/6.840</a:t>
            </a:r>
            <a:r>
              <a:rPr lang="en-US" sz="4000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Lecture 9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58618" y="1363579"/>
                <a:ext cx="6675582" cy="4776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Last time:  </a:t>
                </a:r>
                <a:r>
                  <a:rPr lang="en-US" sz="2400" baseline="0" dirty="0" smtClean="0"/>
                  <a:t/>
                </a:r>
                <a:br>
                  <a:rPr lang="en-US" sz="2400" baseline="0" dirty="0" smtClean="0"/>
                </a:br>
                <a:r>
                  <a:rPr lang="en-US" sz="2000" dirty="0" smtClean="0">
                    <a:solidFill>
                      <a:schemeClr val="tx1"/>
                    </a:solidFill>
                  </a:rPr>
                  <a:t>-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undecidable 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- The diagonalization method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-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lang="en-US" sz="2000" baseline="-25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TM</m:t>
                        </m:r>
                      </m:e>
                    </m:ba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T-unrecognizable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-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The Reducibility Method, preview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endParaRPr lang="en-US" sz="2400" dirty="0" smtClean="0"/>
              </a:p>
              <a:p>
                <a:r>
                  <a:rPr lang="en-US" sz="2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Today</a:t>
                </a:r>
                <a:r>
                  <a:rPr lang="en-US" sz="2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:  </a:t>
                </a:r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(</a:t>
                </a:r>
                <a:r>
                  <a:rPr lang="en-US" sz="200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Sipser </a:t>
                </a:r>
                <a:r>
                  <a:rPr lang="en-US" sz="200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§5.1, §5.3) </a:t>
                </a:r>
                <a:r>
                  <a:rPr lang="en-US" sz="20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/>
                </a:r>
                <a:br>
                  <a:rPr lang="en-US" sz="20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</a:br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- The Reducibility Method for proving undecidability </a:t>
                </a:r>
                <a:b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</a:br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  and T-unrecognizability.</a:t>
                </a:r>
                <a:endParaRPr lang="en-US" sz="20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- General reducibility</a:t>
                </a:r>
              </a:p>
              <a:p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- Mapping reducibility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Posted:  </a:t>
                </a:r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Problem Set 2 solutions and Problem Set 3.</a:t>
                </a:r>
              </a:p>
              <a:p>
                <a:r>
                  <a:rPr lang="en-US" sz="2000" i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TAs are available to answer questions during </a:t>
                </a:r>
                <a:r>
                  <a:rPr lang="en-US" sz="2000" i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chat-breaks!</a:t>
                </a:r>
                <a:endParaRPr lang="en-US" sz="2000" i="1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endParaRPr lang="en-US" sz="20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8" y="1363579"/>
                <a:ext cx="6675582" cy="4776051"/>
              </a:xfrm>
              <a:prstGeom prst="rect">
                <a:avLst/>
              </a:prstGeom>
              <a:blipFill>
                <a:blip r:embed="rId2"/>
                <a:stretch>
                  <a:fillRect l="-1369" t="-1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90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" y="0"/>
                <a:ext cx="844692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nor/>
                      </m:rPr>
                      <a:rPr lang="en-US" sz="40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4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is </a:t>
                </a:r>
                <a:r>
                  <a:rPr lang="en-US" sz="4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T-unrecognizable</a:t>
                </a:r>
                <a:endParaRPr lang="en-US" sz="40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" y="0"/>
                <a:ext cx="8446926" cy="707886"/>
              </a:xfrm>
              <a:prstGeom prst="rect">
                <a:avLst/>
              </a:prstGeom>
              <a:blipFill>
                <a:blip r:embed="rId3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2176" y="1093438"/>
                <a:ext cx="10729995" cy="3826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Recall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TM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is a TM and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i="1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=∅ }</m:t>
                    </m:r>
                  </m:oMath>
                </a14:m>
                <a:endParaRPr lang="en-U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400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Theorem</a:t>
                </a:r>
                <a:r>
                  <a:rPr lang="en-US" sz="2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TM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is </a:t>
                </a: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T-unrecognizable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400" dirty="0" smtClean="0"/>
                  <a:t>Proof:  Show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lang="en-US" sz="2400" baseline="-25000" dirty="0">
                            <a:latin typeface="Cambria Math" panose="02040503050406030204" pitchFamily="18" charset="0"/>
                          </a:rPr>
                          <m:t>TM</m:t>
                        </m:r>
                      </m:e>
                    </m:bar>
                    <m:r>
                      <a:rPr lang="en-US" sz="2400" b="0" i="1" baseline="-2500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nor/>
                      </m:rPr>
                      <a:rPr lang="en-US" sz="2400" baseline="-25000" dirty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endParaRPr lang="en-US" sz="2400" dirty="0"/>
              </a:p>
              <a:p>
                <a:pPr>
                  <a:spcBef>
                    <a:spcPts val="1800"/>
                  </a:spcBef>
                </a:pPr>
                <a:r>
                  <a:rPr lang="en-US" sz="2400" dirty="0" smtClean="0"/>
                  <a:t>Reduction function: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 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400" dirty="0" smtClean="0"/>
                  <a:t>Explanation:  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∈</m:t>
                    </m:r>
                    <m:bar>
                      <m:barPr>
                        <m:pos m:val="top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lang="en-US" sz="2400" baseline="-25000" dirty="0">
                            <a:latin typeface="Cambria Math" panose="02040503050406030204" pitchFamily="18" charset="0"/>
                          </a:rPr>
                          <m:t>TM</m:t>
                        </m:r>
                      </m:e>
                    </m:bar>
                  </m:oMath>
                </a14:m>
                <a:r>
                  <a:rPr lang="en-US" sz="2400" dirty="0" smtClean="0"/>
                  <a:t>  iff 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nor/>
                      </m:rPr>
                      <a:rPr lang="en-US" sz="2400" baseline="-25000" dirty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endParaRPr lang="en-US" sz="2400" dirty="0"/>
              </a:p>
              <a:p>
                <a:pPr>
                  <a:spcBef>
                    <a:spcPts val="600"/>
                  </a:spcBef>
                </a:pPr>
                <a:r>
                  <a:rPr lang="en-US" sz="2400" dirty="0"/>
                  <a:t>         </a:t>
                </a:r>
                <a:r>
                  <a:rPr lang="en-US" sz="2400" dirty="0" smtClean="0"/>
                  <a:t>          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rejects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  </a:t>
                </a:r>
                <a:r>
                  <a:rPr lang="en-US" sz="2400" dirty="0"/>
                  <a:t>iff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 </a:t>
                </a:r>
                <a:endParaRPr lang="en-US" sz="2400" dirty="0"/>
              </a:p>
              <a:p>
                <a:pPr>
                  <a:spcBef>
                    <a:spcPts val="600"/>
                  </a:spcBef>
                </a:pPr>
                <a:endParaRPr lang="en-US" sz="2400" dirty="0" smtClean="0"/>
              </a:p>
              <a:p>
                <a:pPr>
                  <a:spcBef>
                    <a:spcPts val="600"/>
                  </a:spcBef>
                </a:pPr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76" y="1093438"/>
                <a:ext cx="10729995" cy="3826560"/>
              </a:xfrm>
              <a:prstGeom prst="rect">
                <a:avLst/>
              </a:prstGeom>
              <a:blipFill>
                <a:blip r:embed="rId4"/>
                <a:stretch>
                  <a:fillRect l="-852" t="-1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606626" y="2644843"/>
                <a:ext cx="462107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Recall TM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“On input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                               1.  If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i="1" dirty="0"/>
                  <a:t>reject</a:t>
                </a:r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                               2.  else run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on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                               3.  </a:t>
                </a:r>
                <a:r>
                  <a:rPr lang="en-US" sz="2000" i="1" dirty="0"/>
                  <a:t>Accept</a:t>
                </a:r>
                <a:r>
                  <a:rPr lang="en-US" sz="2000" dirty="0"/>
                  <a:t> if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accepts.”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626" y="2644843"/>
                <a:ext cx="4621078" cy="1323439"/>
              </a:xfrm>
              <a:prstGeom prst="rect">
                <a:avLst/>
              </a:prstGeom>
              <a:blipFill>
                <a:blip r:embed="rId5"/>
                <a:stretch>
                  <a:fillRect l="-1451" t="-2765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400709" y="4779223"/>
            <a:ext cx="5283996" cy="1233266"/>
            <a:chOff x="1105788" y="4822777"/>
            <a:chExt cx="5283996" cy="1233266"/>
          </a:xfrm>
        </p:grpSpPr>
        <p:grpSp>
          <p:nvGrpSpPr>
            <p:cNvPr id="24" name="Group 23"/>
            <p:cNvGrpSpPr/>
            <p:nvPr/>
          </p:nvGrpSpPr>
          <p:grpSpPr>
            <a:xfrm>
              <a:off x="1105788" y="4822777"/>
              <a:ext cx="5283996" cy="1233266"/>
              <a:chOff x="7394146" y="2792408"/>
              <a:chExt cx="4177065" cy="925358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7394146" y="2792408"/>
                <a:ext cx="1254992" cy="925358"/>
                <a:chOff x="1729947" y="3831993"/>
                <a:chExt cx="1254992" cy="925358"/>
              </a:xfrm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1729947" y="3831993"/>
                  <a:ext cx="1254992" cy="92535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40" name="Group 39"/>
                <p:cNvGrpSpPr/>
                <p:nvPr/>
              </p:nvGrpSpPr>
              <p:grpSpPr>
                <a:xfrm>
                  <a:off x="1982202" y="4099268"/>
                  <a:ext cx="754819" cy="531341"/>
                  <a:chOff x="1982202" y="4099268"/>
                  <a:chExt cx="754819" cy="531341"/>
                </a:xfrm>
              </p:grpSpPr>
              <p:sp>
                <p:nvSpPr>
                  <p:cNvPr id="41" name="Oval 40"/>
                  <p:cNvSpPr/>
                  <p:nvPr/>
                </p:nvSpPr>
                <p:spPr>
                  <a:xfrm>
                    <a:off x="1982202" y="4099268"/>
                    <a:ext cx="754819" cy="531341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2" name="Rectangle 41"/>
                      <p:cNvSpPr/>
                      <p:nvPr/>
                    </p:nvSpPr>
                    <p:spPr>
                      <a:xfrm>
                        <a:off x="1982202" y="4203355"/>
                        <a:ext cx="509665" cy="327446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lang="en-US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TM</m:t>
                                  </m:r>
                                </m:e>
                              </m:bar>
                            </m:oMath>
                          </m:oMathPara>
                        </a14:m>
                        <a:endParaRPr lang="en-US" sz="20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2" name="Rectangle 41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982202" y="4203355"/>
                        <a:ext cx="509665" cy="327446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28" name="Group 27"/>
              <p:cNvGrpSpPr/>
              <p:nvPr/>
            </p:nvGrpSpPr>
            <p:grpSpPr>
              <a:xfrm>
                <a:off x="10337358" y="2792408"/>
                <a:ext cx="1233853" cy="925358"/>
                <a:chOff x="4673159" y="3831993"/>
                <a:chExt cx="1233853" cy="925358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4673159" y="3831993"/>
                  <a:ext cx="1233853" cy="92535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6" name="Group 35"/>
                <p:cNvGrpSpPr/>
                <p:nvPr/>
              </p:nvGrpSpPr>
              <p:grpSpPr>
                <a:xfrm>
                  <a:off x="4899935" y="4099268"/>
                  <a:ext cx="775962" cy="531341"/>
                  <a:chOff x="2119182" y="4099268"/>
                  <a:chExt cx="775962" cy="531341"/>
                </a:xfrm>
              </p:grpSpPr>
              <p:sp>
                <p:nvSpPr>
                  <p:cNvPr id="37" name="Oval 36"/>
                  <p:cNvSpPr/>
                  <p:nvPr/>
                </p:nvSpPr>
                <p:spPr>
                  <a:xfrm>
                    <a:off x="2119182" y="4099268"/>
                    <a:ext cx="775962" cy="531341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8" name="Rectangle 37"/>
                      <p:cNvSpPr/>
                      <p:nvPr/>
                    </p:nvSpPr>
                    <p:spPr>
                      <a:xfrm>
                        <a:off x="2457362" y="4188583"/>
                        <a:ext cx="352790" cy="300215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>
                          <a:spcBef>
                            <a:spcPts val="600"/>
                          </a:spcBef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m:rPr>
                                  <m:nor/>
                                </m:rPr>
                                <a:rPr lang="en-US" sz="2000" baseline="-250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TM</m:t>
                              </m:r>
                            </m:oMath>
                          </m:oMathPara>
                        </a14:m>
                        <a:endParaRPr lang="en-US" sz="20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8" name="Rectangle 37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457362" y="4188583"/>
                        <a:ext cx="352790" cy="300215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r="-2465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sp>
            <p:nvSpPr>
              <p:cNvPr id="29" name="Oval 28"/>
              <p:cNvSpPr/>
              <p:nvPr/>
            </p:nvSpPr>
            <p:spPr>
              <a:xfrm>
                <a:off x="8272830" y="332535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8272830" y="294674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0665112" y="332535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0665112" y="294674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8343899" y="2792408"/>
                <a:ext cx="2298700" cy="175651"/>
              </a:xfrm>
              <a:custGeom>
                <a:avLst/>
                <a:gdLst>
                  <a:gd name="connsiteX0" fmla="*/ 0 w 2386013"/>
                  <a:gd name="connsiteY0" fmla="*/ 273847 h 273847"/>
                  <a:gd name="connsiteX1" fmla="*/ 1193007 w 2386013"/>
                  <a:gd name="connsiteY1" fmla="*/ 3 h 273847"/>
                  <a:gd name="connsiteX2" fmla="*/ 2386013 w 2386013"/>
                  <a:gd name="connsiteY2" fmla="*/ 269084 h 273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6013" h="273847">
                    <a:moveTo>
                      <a:pt x="0" y="273847"/>
                    </a:moveTo>
                    <a:cubicBezTo>
                      <a:pt x="397669" y="137322"/>
                      <a:pt x="795338" y="797"/>
                      <a:pt x="1193007" y="3"/>
                    </a:cubicBezTo>
                    <a:cubicBezTo>
                      <a:pt x="1590676" y="-791"/>
                      <a:pt x="1988344" y="134146"/>
                      <a:pt x="2386013" y="269084"/>
                    </a:cubicBezTo>
                  </a:path>
                </a:pathLst>
              </a:custGeom>
              <a:noFill/>
              <a:ln w="6350">
                <a:solidFill>
                  <a:schemeClr val="accent1">
                    <a:lumMod val="60000"/>
                    <a:lumOff val="40000"/>
                  </a:schemeClr>
                </a:solidFill>
                <a:tailEnd type="stealth"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8343899" y="3158390"/>
                <a:ext cx="2298700" cy="175651"/>
              </a:xfrm>
              <a:custGeom>
                <a:avLst/>
                <a:gdLst>
                  <a:gd name="connsiteX0" fmla="*/ 0 w 2386013"/>
                  <a:gd name="connsiteY0" fmla="*/ 273847 h 273847"/>
                  <a:gd name="connsiteX1" fmla="*/ 1193007 w 2386013"/>
                  <a:gd name="connsiteY1" fmla="*/ 3 h 273847"/>
                  <a:gd name="connsiteX2" fmla="*/ 2386013 w 2386013"/>
                  <a:gd name="connsiteY2" fmla="*/ 269084 h 273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6013" h="273847">
                    <a:moveTo>
                      <a:pt x="0" y="273847"/>
                    </a:moveTo>
                    <a:cubicBezTo>
                      <a:pt x="397669" y="137322"/>
                      <a:pt x="795338" y="797"/>
                      <a:pt x="1193007" y="3"/>
                    </a:cubicBezTo>
                    <a:cubicBezTo>
                      <a:pt x="1590676" y="-791"/>
                      <a:pt x="1988344" y="134146"/>
                      <a:pt x="2386013" y="269084"/>
                    </a:cubicBezTo>
                  </a:path>
                </a:pathLst>
              </a:custGeom>
              <a:noFill/>
              <a:ln w="6350">
                <a:solidFill>
                  <a:schemeClr val="accent1">
                    <a:lumMod val="60000"/>
                    <a:lumOff val="40000"/>
                  </a:schemeClr>
                </a:solidFill>
                <a:tailEnd type="stealth"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3575690" y="5378857"/>
                  <a:ext cx="37093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5690" y="5378857"/>
                  <a:ext cx="370935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8692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4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4079" y="0"/>
                <a:ext cx="8446926" cy="780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40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m:rPr>
                        <m:nor/>
                      </m:rPr>
                      <a:rPr lang="en-US" sz="40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4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4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and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0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000" i="1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𝐸𝑄</m:t>
                        </m:r>
                        <m:r>
                          <m:rPr>
                            <m:nor/>
                          </m:rPr>
                          <a:rPr lang="en-US" sz="4000" baseline="-25000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TM</m:t>
                        </m:r>
                      </m:e>
                    </m:bar>
                  </m:oMath>
                </a14:m>
                <a:r>
                  <a:rPr lang="en-US" sz="4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are T-unrecognizable</a:t>
                </a:r>
                <a:endParaRPr lang="en-US" sz="40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79" y="0"/>
                <a:ext cx="8446926" cy="780470"/>
              </a:xfrm>
              <a:prstGeom prst="rect">
                <a:avLst/>
              </a:prstGeom>
              <a:blipFill>
                <a:blip r:embed="rId3"/>
                <a:stretch>
                  <a:fillRect t="-4688" b="-32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2177" y="1093438"/>
                <a:ext cx="8856946" cy="5445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𝐸𝑄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TM</m:t>
                    </m:r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400" i="1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2400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sSub>
                      <m:sSubPr>
                        <m:ctrlP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are TMs </a:t>
                </a:r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i="1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400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Theorem: </a:t>
                </a:r>
                <a:r>
                  <a:rPr lang="en-US" sz="2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Both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𝐸𝑄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𝐸𝑄</m:t>
                        </m:r>
                        <m:r>
                          <m:rPr>
                            <m:nor/>
                          </m:rPr>
                          <a:rPr lang="en-US" sz="2400" baseline="-25000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TM</m:t>
                        </m:r>
                      </m:e>
                    </m:ba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are T-unrecognizable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Proof: (1)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lang="en-US" sz="2400" baseline="-25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TM</m:t>
                        </m:r>
                      </m:e>
                    </m:ba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𝐸𝑄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          (2)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lang="en-US" sz="2400" baseline="-25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TM</m:t>
                        </m:r>
                      </m:e>
                    </m:ba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𝐸𝑄</m:t>
                        </m:r>
                        <m:r>
                          <m:rPr>
                            <m:nor/>
                          </m:rPr>
                          <a:rPr lang="en-US" sz="2400" baseline="-25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TM</m:t>
                        </m:r>
                      </m:e>
                    </m:ba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2400" dirty="0" smtClean="0"/>
                  <a:t>For any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 smtClean="0"/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dirty="0" smtClean="0"/>
                  <a:t>“On input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                                    1.  Ignore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                                    2.  Simulate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 smtClean="0"/>
                  <a:t> 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 smtClean="0"/>
                  <a:t>.”</a:t>
                </a:r>
              </a:p>
              <a:p>
                <a:pPr marL="457200" indent="-457200">
                  <a:spcBef>
                    <a:spcPts val="1200"/>
                  </a:spcBef>
                  <a:buFontTx/>
                  <a:buAutoNum type="arabicParenBoth"/>
                </a:pPr>
                <a:r>
                  <a:rPr lang="en-US" sz="2400" dirty="0" smtClean="0"/>
                  <a:t>Here we give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which maps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lang="en-US" sz="2400" baseline="-25000" dirty="0">
                            <a:latin typeface="Cambria Math" panose="02040503050406030204" pitchFamily="18" charset="0"/>
                          </a:rPr>
                          <m:t>TM</m:t>
                        </m:r>
                      </m:e>
                    </m:bar>
                  </m:oMath>
                </a14:m>
                <a:r>
                  <a:rPr lang="en-US" sz="2400" dirty="0" smtClean="0"/>
                  <a:t> problems (of the form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400" dirty="0" smtClean="0"/>
                  <a:t>) </a:t>
                </a:r>
                <a:br>
                  <a:rPr lang="en-US" sz="2400" dirty="0" smtClean="0"/>
                </a:br>
                <a:r>
                  <a:rPr lang="en-US" sz="2400" dirty="0" smtClean="0"/>
                  <a:t>to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𝐸𝑄</m:t>
                    </m:r>
                    <m:r>
                      <m:rPr>
                        <m:nor/>
                      </m:rPr>
                      <a:rPr lang="en-US" sz="2400" baseline="-25000" dirty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400" dirty="0" smtClean="0"/>
                  <a:t> problems (of the form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).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400" dirty="0" smtClean="0"/>
                  <a:t>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=〈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nor/>
                          </m:rPr>
                          <a:rPr lang="en-US" dirty="0">
                            <a:solidFill>
                              <a:prstClr val="white"/>
                            </a:solidFill>
                          </a:rPr>
                          <m:t>reject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400" dirty="0" smtClean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nor/>
                          </m:rPr>
                          <a:rPr lang="en-US" dirty="0">
                            <a:solidFill>
                              <a:prstClr val="white"/>
                            </a:solidFill>
                          </a:rPr>
                          <m:t>reject</m:t>
                        </m:r>
                      </m:sub>
                    </m:sSub>
                  </m:oMath>
                </a14:m>
                <a:r>
                  <a:rPr lang="en-US" sz="2400" dirty="0" smtClean="0"/>
                  <a:t> is a TM that always rejects.</a:t>
                </a:r>
              </a:p>
              <a:p>
                <a:pPr lvl="0">
                  <a:spcBef>
                    <a:spcPts val="1200"/>
                  </a:spcBef>
                </a:pPr>
                <a:r>
                  <a:rPr lang="en-US" sz="2400" dirty="0" smtClean="0">
                    <a:solidFill>
                      <a:prstClr val="white"/>
                    </a:solidFill>
                  </a:rPr>
                  <a:t>(2)  Similarly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24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4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=〈</m:t>
                    </m:r>
                    <m:sSub>
                      <m:sSubPr>
                        <m:ctrlP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nor/>
                          </m:rPr>
                          <a:rPr lang="en-US" dirty="0">
                            <a:solidFill>
                              <a:prstClr val="white"/>
                            </a:solidFill>
                          </a:rPr>
                          <m:t>accept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prstClr val="white"/>
                            </a:solidFill>
                          </a:rPr>
                          <m:t> </m:t>
                        </m:r>
                      </m:sub>
                    </m:sSub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400" dirty="0">
                    <a:solidFill>
                      <a:prstClr val="white"/>
                    </a:solidFill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nor/>
                          </m:rPr>
                          <a:rPr lang="en-US" dirty="0">
                            <a:solidFill>
                              <a:prstClr val="white"/>
                            </a:solidFill>
                          </a:rPr>
                          <m:t>accept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prstClr val="white"/>
                            </a:solidFill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prstClr val="white"/>
                    </a:solidFill>
                  </a:rPr>
                  <a:t> always accepts.</a:t>
                </a:r>
                <a:endParaRPr lang="en-US" sz="2400" dirty="0" smtClean="0"/>
              </a:p>
              <a:p>
                <a:pPr>
                  <a:spcBef>
                    <a:spcPts val="600"/>
                  </a:spcBef>
                </a:pPr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77" y="1093438"/>
                <a:ext cx="8856946" cy="5445017"/>
              </a:xfrm>
              <a:prstGeom prst="rect">
                <a:avLst/>
              </a:prstGeom>
              <a:blipFill>
                <a:blip r:embed="rId4"/>
                <a:stretch>
                  <a:fillRect l="-1101" t="-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912542" y="2946622"/>
                <a:ext cx="45681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2000" dirty="0" smtClean="0"/>
                  <a:t> acts on all inputs the way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 smtClean="0"/>
                  <a:t> acts 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542" y="2946622"/>
                <a:ext cx="4568174" cy="400110"/>
              </a:xfrm>
              <a:prstGeom prst="rect">
                <a:avLst/>
              </a:prstGeom>
              <a:blipFill>
                <a:blip r:embed="rId5"/>
                <a:stretch>
                  <a:fillRect t="-7576" r="-534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45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4" grpId="0" animBg="1"/>
      <p:bldP spid="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0"/>
            <a:ext cx="8446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Reducibility terminology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4598" y="1131801"/>
                <a:ext cx="9632361" cy="2385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8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Why do we use the term “reduce”?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400" dirty="0" smtClean="0"/>
                  <a:t>When we reduce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 smtClean="0"/>
                  <a:t>, we show how to solve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 by using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 smtClean="0"/>
                  <a:t> </a:t>
                </a:r>
                <a:br>
                  <a:rPr lang="en-US" sz="2400" dirty="0" smtClean="0"/>
                </a:br>
                <a:r>
                  <a:rPr lang="en-US" sz="2400" dirty="0" smtClean="0"/>
                  <a:t>and conclude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 is no harder than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 smtClean="0"/>
                  <a:t>.  (suggests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</m:oMath>
                </a14:m>
                <a:r>
                  <a:rPr lang="en-US" sz="2400" dirty="0" smtClean="0"/>
                  <a:t> notation)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400" dirty="0" smtClean="0"/>
                  <a:t>Possibility 1:  We bring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’s difficulty down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 smtClean="0"/>
                  <a:t>’s difficulty.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400" dirty="0" smtClean="0"/>
                  <a:t>Possibility 2:  We bring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 smtClean="0"/>
                  <a:t>’s difficulty up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’s difficulty.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98" y="1131801"/>
                <a:ext cx="9632361" cy="2385268"/>
              </a:xfrm>
              <a:prstGeom prst="rect">
                <a:avLst/>
              </a:prstGeom>
              <a:blipFill>
                <a:blip r:embed="rId3"/>
                <a:stretch>
                  <a:fillRect l="-1329" t="-2558" b="-4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37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57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Quick review of today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2315" y="1617154"/>
                <a:ext cx="7465778" cy="2967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2763" lvl="0" indent="-512763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400" dirty="0" smtClean="0">
                    <a:latin typeface="+mj-lt"/>
                  </a:rPr>
                  <a:t>Introduced The Reducibility Method to prove undecidability and T-unrecognizability.</a:t>
                </a:r>
              </a:p>
              <a:p>
                <a:pPr marL="512763" lvl="0" indent="-512763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400" dirty="0" smtClean="0">
                    <a:latin typeface="+mj-lt"/>
                  </a:rPr>
                  <a:t>Defined mapping reducibility as a type of reducibility.</a:t>
                </a:r>
                <a:endParaRPr lang="en-US" sz="2400" dirty="0">
                  <a:latin typeface="+mj-lt"/>
                </a:endParaRPr>
              </a:p>
              <a:p>
                <a:pPr marL="457200" lvl="0" indent="-4572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is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+mj-lt"/>
                  </a:rPr>
                  <a:t>undecidable.</a:t>
                </a:r>
                <a:endParaRPr lang="en-US" sz="2400" dirty="0">
                  <a:solidFill>
                    <a:schemeClr val="tx1"/>
                  </a:solidFill>
                  <a:latin typeface="+mj-lt"/>
                </a:endParaRPr>
              </a:p>
              <a:p>
                <a:pPr marL="457200" lvl="0" indent="-4572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is T-unrecognizable</a:t>
                </a:r>
                <a:r>
                  <a:rPr lang="en-US" sz="2400" dirty="0" smtClean="0">
                    <a:solidFill>
                      <a:schemeClr val="tx1"/>
                    </a:solidFill>
                    <a:latin typeface="+mj-lt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+mj-lt"/>
                </a:endParaRPr>
              </a:p>
              <a:p>
                <a:pPr marL="457200" lvl="0" indent="-4572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𝐸𝑄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latin typeface="+mj-lt"/>
                  </a:rPr>
                  <a:t>and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𝐸𝑄</m:t>
                        </m:r>
                        <m:r>
                          <m:rPr>
                            <m:nor/>
                          </m:rPr>
                          <a:rPr lang="en-US" sz="2400" baseline="-25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TM</m:t>
                        </m:r>
                      </m:e>
                    </m:ba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latin typeface="+mj-lt"/>
                  </a:rPr>
                  <a:t>are T-unrecognizable</a:t>
                </a:r>
                <a:r>
                  <a:rPr lang="en-US" sz="2400" dirty="0" smtClean="0">
                    <a:latin typeface="+mj-lt"/>
                  </a:rPr>
                  <a:t>.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15" y="1617154"/>
                <a:ext cx="7465778" cy="2967415"/>
              </a:xfrm>
              <a:prstGeom prst="rect">
                <a:avLst/>
              </a:prstGeom>
              <a:blipFill>
                <a:blip r:embed="rId3"/>
                <a:stretch>
                  <a:fillRect l="-1306" t="-1848" b="-3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55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" y="0"/>
            <a:ext cx="8446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The Reducibility Method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4600" y="1131801"/>
                <a:ext cx="8112327" cy="5124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If we know that some problem (say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) is undecidable, </a:t>
                </a:r>
                <a:b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</a:b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we can use that to show other problems are undecidable.</a:t>
                </a:r>
                <a:endParaRPr lang="en-U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2400" b="1" dirty="0" err="1" smtClean="0"/>
                  <a:t>Defn</a:t>
                </a:r>
                <a:r>
                  <a:rPr lang="en-US" sz="2400" dirty="0" smtClean="0"/>
                  <a:t>: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𝐻𝐴𝐿𝑇</m:t>
                    </m:r>
                    <m:r>
                      <m:rPr>
                        <m:nor/>
                      </m:rPr>
                      <a:rPr lang="en-US" sz="2400" baseline="-25000" dirty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halts on input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b="0" i="1" dirty="0" smtClean="0">
                    <a:latin typeface="Cambria Math" panose="02040503050406030204" pitchFamily="18" charset="0"/>
                  </a:rPr>
                  <a:t>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b="1" dirty="0" smtClean="0">
                    <a:solidFill>
                      <a:schemeClr val="tx1"/>
                    </a:solidFill>
                  </a:rPr>
                  <a:t>Recall Theorem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𝐻𝐴𝐿𝑇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is undecidable</a:t>
                </a:r>
              </a:p>
              <a:p>
                <a:r>
                  <a:rPr lang="en-US" sz="2000" dirty="0"/>
                  <a:t>Proof by </a:t>
                </a:r>
                <a:r>
                  <a:rPr lang="en-US" sz="2000" dirty="0" smtClean="0"/>
                  <a:t>contradiction, showing that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is reducible to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𝐻𝐴𝐿𝑇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000" dirty="0" smtClean="0"/>
                  <a:t>: 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 smtClean="0"/>
                  <a:t>Assume that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𝐻𝐴𝐿𝑇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is decidable and show that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is decidable (false!).</a:t>
                </a:r>
                <a:endParaRPr lang="en-US" sz="2000" dirty="0"/>
              </a:p>
              <a:p>
                <a:r>
                  <a:rPr lang="en-US" sz="2000" dirty="0" smtClean="0"/>
                  <a:t>Let TM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 smtClean="0"/>
                  <a:t> decide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𝐻𝐴𝐿𝑇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r>
                  <a:rPr lang="en-US" sz="2000" dirty="0" smtClean="0"/>
                  <a:t>Construct TM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 smtClean="0"/>
                  <a:t> deciding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 smtClean="0"/>
                  <a:t> “On input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sz="2000" dirty="0" smtClean="0"/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1.  Use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 smtClean="0"/>
                  <a:t> to test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 smtClean="0"/>
                  <a:t>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 smtClean="0"/>
                  <a:t> halts.  If not, </a:t>
                </a:r>
                <a:r>
                  <a:rPr lang="en-US" sz="2000" i="1" dirty="0" smtClean="0"/>
                  <a:t>reject</a:t>
                </a:r>
                <a:r>
                  <a:rPr lang="en-US" sz="2000" dirty="0" smtClean="0"/>
                  <a:t>.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2.  Simulate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 smtClean="0"/>
                  <a:t>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 smtClean="0"/>
                  <a:t> until it halts (as guaranteed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 smtClean="0"/>
                  <a:t>).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3. 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 smtClean="0"/>
                  <a:t> has accepted then </a:t>
                </a:r>
                <a:r>
                  <a:rPr lang="en-US" sz="2000" i="1" dirty="0" smtClean="0"/>
                  <a:t>accept</a:t>
                </a:r>
                <a:r>
                  <a:rPr lang="en-US" sz="2000" dirty="0" smtClean="0"/>
                  <a:t>.</a:t>
                </a:r>
                <a:br>
                  <a:rPr lang="en-US" sz="2000" dirty="0" smtClean="0"/>
                </a:br>
                <a:r>
                  <a:rPr lang="en-US" sz="2000" dirty="0" smtClean="0"/>
                  <a:t>                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 smtClean="0"/>
                  <a:t> has rejected then </a:t>
                </a:r>
                <a:r>
                  <a:rPr lang="en-US" sz="2000" i="1" dirty="0" smtClean="0"/>
                  <a:t>reject</a:t>
                </a:r>
                <a:r>
                  <a:rPr lang="en-US" sz="2000" dirty="0" smtClean="0"/>
                  <a:t>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 smtClean="0"/>
                  <a:t>TM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 smtClean="0"/>
                  <a:t> decides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000" dirty="0" smtClean="0"/>
                  <a:t>, a contradiction.  Therefore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𝐻𝐴𝐿𝑇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000" dirty="0" smtClean="0"/>
                  <a:t> is undecidable. 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00" y="1131801"/>
                <a:ext cx="8112327" cy="5124480"/>
              </a:xfrm>
              <a:prstGeom prst="rect">
                <a:avLst/>
              </a:prstGeom>
              <a:blipFill>
                <a:blip r:embed="rId2"/>
                <a:stretch>
                  <a:fillRect l="-1202" t="-952" b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Isosceles Triangle 4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0"/>
            <a:ext cx="8446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Reducibility – Concept 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4599" y="1131801"/>
                <a:ext cx="7278313" cy="4770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If we have two languages (or problems)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, then </a:t>
                </a:r>
                <a:b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is reducible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means that we can use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to solve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400" b="1" dirty="0" smtClean="0"/>
                  <a:t>Example 1:   </a:t>
                </a:r>
                <a:r>
                  <a:rPr lang="en-US" sz="2400" dirty="0" smtClean="0"/>
                  <a:t>Measuring the area of a rectangle </a:t>
                </a:r>
                <a:br>
                  <a:rPr lang="en-US" sz="2400" dirty="0" smtClean="0"/>
                </a:br>
                <a:r>
                  <a:rPr lang="en-US" sz="2400" dirty="0" smtClean="0"/>
                  <a:t>is reducible to measuring the lengths of its sides.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Example 2: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  We showed that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NFA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is reducible to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DFA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400" b="1" dirty="0" smtClean="0"/>
                  <a:t>Example 3: </a:t>
                </a:r>
                <a:r>
                  <a:rPr lang="en-US" sz="2400" dirty="0" smtClean="0"/>
                  <a:t> From Pset 2, </a:t>
                </a:r>
                <a:r>
                  <a:rPr lang="en-US" sz="2400" i="1" dirty="0" smtClean="0"/>
                  <a:t>PUSHER</a:t>
                </a:r>
                <a:r>
                  <a:rPr lang="en-US" sz="2400" dirty="0" smtClean="0"/>
                  <a:t> is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reducible to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CFG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.</a:t>
                </a:r>
                <a:br>
                  <a:rPr lang="en-US" sz="2400" dirty="0" smtClean="0">
                    <a:solidFill>
                      <a:schemeClr val="tx1"/>
                    </a:solidFill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</a:rPr>
                  <a:t>(Idea- Convert push states to accept states.)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is reducible to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then solving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gives a solution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.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- then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is easy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is easy.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- then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is hard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is hard.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     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this is the form we will use 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99" y="1131801"/>
                <a:ext cx="7278313" cy="4770537"/>
              </a:xfrm>
              <a:prstGeom prst="rect">
                <a:avLst/>
              </a:prstGeom>
              <a:blipFill>
                <a:blip r:embed="rId3"/>
                <a:stretch>
                  <a:fillRect l="-1340" t="-1023" b="-1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0519410" y="6471692"/>
            <a:ext cx="1205779" cy="33855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Check-in 9.1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38097" y="2926656"/>
            <a:ext cx="4525263" cy="3231654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Check-in 9.1</a:t>
            </a:r>
            <a:endParaRPr lang="en-US" sz="2400" dirty="0">
              <a:solidFill>
                <a:srgbClr val="FFC0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000" dirty="0" smtClean="0"/>
              <a:t>Is Biology reducible to Physics?  </a:t>
            </a:r>
            <a:endParaRPr lang="en-US" sz="2000" dirty="0"/>
          </a:p>
          <a:p>
            <a:pPr marL="457200" indent="-457200">
              <a:spcBef>
                <a:spcPts val="600"/>
              </a:spcBef>
              <a:buAutoNum type="alphaLcParenBoth"/>
            </a:pPr>
            <a:r>
              <a:rPr lang="en-US" sz="2000" dirty="0" smtClean="0"/>
              <a:t>Yes, all aspects of the physical world may be explained in terms of Physics, at least in principle.</a:t>
            </a:r>
          </a:p>
          <a:p>
            <a:pPr marL="457200" indent="-457200">
              <a:spcBef>
                <a:spcPts val="600"/>
              </a:spcBef>
              <a:buAutoNum type="alphaLcParenBoth"/>
            </a:pPr>
            <a:r>
              <a:rPr lang="en-US" sz="2000" dirty="0" smtClean="0"/>
              <a:t>No, some things in the world, maybe life, the brain, or consciousness, </a:t>
            </a:r>
            <a:br>
              <a:rPr lang="en-US" sz="2000" dirty="0" smtClean="0"/>
            </a:br>
            <a:r>
              <a:rPr lang="en-US" sz="2000" dirty="0" smtClean="0"/>
              <a:t>are beyond the realm pf Physics.</a:t>
            </a:r>
          </a:p>
          <a:p>
            <a:pPr marL="457200" indent="-457200">
              <a:spcBef>
                <a:spcPts val="600"/>
              </a:spcBef>
              <a:buAutoNum type="alphaLcParenBoth"/>
            </a:pPr>
            <a:r>
              <a:rPr lang="en-US" sz="2000" dirty="0" smtClean="0"/>
              <a:t>I’m on the fence on this question!   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334598" y="5088175"/>
            <a:ext cx="3664525" cy="3431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8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5" grpId="0" animBg="1"/>
      <p:bldP spid="6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" y="0"/>
                <a:ext cx="844692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nor/>
                      </m:rPr>
                      <a:rPr lang="en-US" sz="40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4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4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is undecidable</a:t>
                </a:r>
                <a:endParaRPr lang="en-US" sz="40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" y="0"/>
                <a:ext cx="8446926" cy="707886"/>
              </a:xfrm>
              <a:prstGeom prst="rect">
                <a:avLst/>
              </a:prstGeom>
              <a:blipFill>
                <a:blip r:embed="rId3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5377" y="1093438"/>
                <a:ext cx="8797044" cy="4755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nor/>
                      </m:rPr>
                      <a:rPr lang="en-US" sz="24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TM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is a </a:t>
                </a: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TM </a:t>
                </a:r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i="1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=∅ }</m:t>
                    </m:r>
                  </m:oMath>
                </a14:m>
                <a:endParaRPr lang="en-U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TM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is undecidable</a:t>
                </a:r>
              </a:p>
              <a:p>
                <a:r>
                  <a:rPr lang="en-US" sz="2000" dirty="0" smtClean="0"/>
                  <a:t>Proof by contradiction.  Show </a:t>
                </a:r>
                <a:r>
                  <a:rPr lang="en-US" sz="2000" dirty="0"/>
                  <a:t>that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000" dirty="0"/>
                  <a:t> is reducible to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Assume that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000" dirty="0"/>
                  <a:t> is decidable and show that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000" dirty="0"/>
                  <a:t> is decidable (false!).</a:t>
                </a:r>
              </a:p>
              <a:p>
                <a:r>
                  <a:rPr lang="en-US" sz="2000" dirty="0"/>
                  <a:t>Let TM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/>
                  <a:t> decide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Construct TM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deciding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“On input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sz="2000" dirty="0"/>
              </a:p>
              <a:p>
                <a:r>
                  <a:rPr lang="en-US" sz="2000" dirty="0"/>
                  <a:t>           1.  </a:t>
                </a:r>
                <a:r>
                  <a:rPr lang="en-US" sz="2000" dirty="0" smtClean="0"/>
                  <a:t>Transform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 smtClean="0"/>
                  <a:t> to new TM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 smtClean="0"/>
                  <a:t> “On input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 smtClean="0"/>
                  <a:t> 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                                                                 1.  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 smtClean="0"/>
                  <a:t>, </a:t>
                </a:r>
                <a:r>
                  <a:rPr lang="en-US" sz="2000" i="1" dirty="0" smtClean="0"/>
                  <a:t>reject</a:t>
                </a:r>
                <a:r>
                  <a:rPr lang="en-US" sz="2000" dirty="0" smtClean="0"/>
                  <a:t>.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                                                                 2.  else run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 smtClean="0"/>
                  <a:t> 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                                                                 3.  </a:t>
                </a:r>
                <a:r>
                  <a:rPr lang="en-US" sz="2000" i="1" dirty="0" smtClean="0"/>
                  <a:t>Accept</a:t>
                </a:r>
                <a:r>
                  <a:rPr lang="en-US" sz="20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 smtClean="0"/>
                  <a:t> accepts.”</a:t>
                </a:r>
                <a:endParaRPr lang="en-US" sz="2000" dirty="0"/>
              </a:p>
              <a:p>
                <a:r>
                  <a:rPr lang="en-US" sz="2000" dirty="0"/>
                  <a:t>           2.  </a:t>
                </a:r>
                <a:r>
                  <a:rPr lang="en-US" sz="2000" dirty="0" smtClean="0"/>
                  <a:t>Use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 smtClean="0"/>
                  <a:t> to test whether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 dirty="0" err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 =∅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           3.  </a:t>
                </a:r>
                <a:r>
                  <a:rPr lang="en-US" sz="2000" dirty="0" smtClean="0"/>
                  <a:t>If YES [so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 smtClean="0"/>
                  <a:t> rejects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 smtClean="0"/>
                  <a:t>] then </a:t>
                </a:r>
                <a:r>
                  <a:rPr lang="en-US" sz="2000" i="1" dirty="0" smtClean="0"/>
                  <a:t>reject</a:t>
                </a:r>
                <a:r>
                  <a:rPr lang="en-US" sz="2000" dirty="0" smtClean="0"/>
                  <a:t>.</a:t>
                </a:r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en-US" sz="2000" dirty="0"/>
                  <a:t>                </a:t>
                </a:r>
                <a:r>
                  <a:rPr lang="en-US" sz="2000" dirty="0" smtClean="0"/>
                  <a:t> If NO [so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accepts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 smtClean="0"/>
                  <a:t>] then </a:t>
                </a:r>
                <a:r>
                  <a:rPr lang="en-US" sz="2000" i="1" dirty="0" smtClean="0"/>
                  <a:t>accept</a:t>
                </a:r>
                <a:r>
                  <a:rPr lang="en-US" sz="2000" dirty="0" smtClean="0"/>
                  <a:t>.  </a:t>
                </a:r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77" y="1093438"/>
                <a:ext cx="8797044" cy="4755148"/>
              </a:xfrm>
              <a:prstGeom prst="rect">
                <a:avLst/>
              </a:prstGeom>
              <a:blipFill>
                <a:blip r:embed="rId4"/>
                <a:stretch>
                  <a:fillRect l="-1109" t="-1026" b="-1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777537" y="3616155"/>
                <a:ext cx="4220375" cy="147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2000" dirty="0" smtClean="0"/>
                  <a:t> works like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 smtClean="0"/>
                  <a:t> except that it </a:t>
                </a:r>
                <a:br>
                  <a:rPr lang="en-US" sz="2000" dirty="0" smtClean="0"/>
                </a:br>
                <a:r>
                  <a:rPr lang="en-US" sz="2000" dirty="0" smtClean="0"/>
                  <a:t>always rejects strings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 smtClean="0"/>
                  <a:t> where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 smtClean="0"/>
                  <a:t>So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err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000" i="1" dirty="0" err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if</m:t>
                            </m:r>
                            <m:r>
                              <m:rPr>
                                <m:nor/>
                              </m:rPr>
                              <a:rPr lang="en-US" sz="2000" b="0" i="0" dirty="0" smtClean="0"/>
                              <m:t> 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accepts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 ∅      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if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rejects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eqArr>
                      </m:e>
                    </m:d>
                  </m:oMath>
                </a14:m>
                <a:endParaRPr lang="en-US" sz="2000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537" y="3616155"/>
                <a:ext cx="4220375" cy="1471365"/>
              </a:xfrm>
              <a:prstGeom prst="rect">
                <a:avLst/>
              </a:prstGeom>
              <a:blipFill>
                <a:blip r:embed="rId5"/>
                <a:stretch>
                  <a:fillRect l="-1590" t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453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4" grpId="0" animBg="1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0"/>
            <a:ext cx="8446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Mapping Reducibility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2177" y="1093438"/>
                <a:ext cx="8797044" cy="1800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2400" b="1" dirty="0" smtClean="0"/>
                  <a:t>Defn:  </a:t>
                </a:r>
                <a:r>
                  <a:rPr lang="en-US" sz="2400" dirty="0" smtClean="0"/>
                  <a:t>Function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/>
                  <a:t> is </a:t>
                </a:r>
                <a:r>
                  <a:rPr lang="en-US" sz="2400" u="sng" dirty="0" smtClean="0"/>
                  <a:t>computable</a:t>
                </a:r>
                <a:r>
                  <a:rPr lang="en-US" sz="2400" dirty="0" smtClean="0"/>
                  <a:t> if there is a TM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 smtClean="0"/>
                  <a:t> </a:t>
                </a:r>
                <a:br>
                  <a:rPr lang="en-US" sz="2400" dirty="0" smtClean="0"/>
                </a:br>
                <a:r>
                  <a:rPr lang="en-US" sz="2400" dirty="0" smtClean="0"/>
                  <a:t>where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on input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 halts 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on its </a:t>
                </a:r>
                <a:r>
                  <a:rPr lang="en-US" sz="2400" dirty="0" smtClean="0"/>
                  <a:t>tape, for all strings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400" b="1" dirty="0" err="1" smtClean="0">
                    <a:solidFill>
                      <a:schemeClr val="tx1"/>
                    </a:solidFill>
                  </a:rPr>
                  <a:t>Defn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is mapping-reducible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) if there is </a:t>
                </a:r>
                <a:br>
                  <a:rPr lang="en-US" sz="2400" dirty="0" smtClean="0">
                    <a:solidFill>
                      <a:schemeClr val="tx1"/>
                    </a:solidFill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</a:rPr>
                  <a:t>a computable function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 iff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.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77" y="1093438"/>
                <a:ext cx="8797044" cy="1800493"/>
              </a:xfrm>
              <a:prstGeom prst="rect">
                <a:avLst/>
              </a:prstGeom>
              <a:blipFill>
                <a:blip r:embed="rId3"/>
                <a:stretch>
                  <a:fillRect l="-1040" t="-2703" b="-6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291676" y="3070163"/>
            <a:ext cx="1396313" cy="1193026"/>
            <a:chOff x="1729946" y="3731741"/>
            <a:chExt cx="1396313" cy="1025610"/>
          </a:xfrm>
        </p:grpSpPr>
        <p:sp>
          <p:nvSpPr>
            <p:cNvPr id="5" name="Rectangle 4"/>
            <p:cNvSpPr/>
            <p:nvPr/>
          </p:nvSpPr>
          <p:spPr>
            <a:xfrm>
              <a:off x="1729946" y="3731741"/>
              <a:ext cx="1396313" cy="10256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119183" y="4099268"/>
              <a:ext cx="617838" cy="531341"/>
              <a:chOff x="2119183" y="4099268"/>
              <a:chExt cx="617838" cy="531341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2119183" y="4099268"/>
                <a:ext cx="617838" cy="53134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2120511" y="4164883"/>
                    <a:ext cx="452175" cy="39688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20511" y="4164883"/>
                    <a:ext cx="452175" cy="39688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5" name="Group 14"/>
          <p:cNvGrpSpPr/>
          <p:nvPr/>
        </p:nvGrpSpPr>
        <p:grpSpPr>
          <a:xfrm>
            <a:off x="4072429" y="3070163"/>
            <a:ext cx="1396313" cy="1193026"/>
            <a:chOff x="4510699" y="3731741"/>
            <a:chExt cx="1396313" cy="1025610"/>
          </a:xfrm>
        </p:grpSpPr>
        <p:sp>
          <p:nvSpPr>
            <p:cNvPr id="7" name="Rectangle 6"/>
            <p:cNvSpPr/>
            <p:nvPr/>
          </p:nvSpPr>
          <p:spPr>
            <a:xfrm>
              <a:off x="4510699" y="3731741"/>
              <a:ext cx="1396313" cy="10256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899936" y="4099268"/>
              <a:ext cx="633794" cy="531341"/>
              <a:chOff x="2119183" y="4099268"/>
              <a:chExt cx="633794" cy="531341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2119183" y="4099268"/>
                <a:ext cx="617838" cy="53134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ctangle 13"/>
                  <p:cNvSpPr/>
                  <p:nvPr/>
                </p:nvSpPr>
                <p:spPr>
                  <a:xfrm>
                    <a:off x="2289132" y="4159424"/>
                    <a:ext cx="463845" cy="39688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Rectangle 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89132" y="4159424"/>
                    <a:ext cx="463845" cy="39688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6" name="Oval 15"/>
          <p:cNvSpPr/>
          <p:nvPr/>
        </p:nvSpPr>
        <p:spPr>
          <a:xfrm>
            <a:off x="2170361" y="387077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170361" y="337151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12177" y="4416255"/>
                <a:ext cx="8797044" cy="1805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Example: 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TM</m:t>
                    </m:r>
                    <m:r>
                      <m:rPr>
                        <m:nor/>
                      </m:rPr>
                      <a:rPr lang="en-US" sz="2400" b="0" i="0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bar>
                      <m:barPr>
                        <m:pos m:val="top"/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m:rPr>
                            <m:nor/>
                          </m:rPr>
                          <a:rPr lang="en-US" sz="2400" baseline="-25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TM</m:t>
                        </m:r>
                      </m:e>
                    </m:ba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The computable reduction function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) =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Because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400" baseline="-25000" dirty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iff 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e>
                    </m:d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bar>
                      <m:barPr>
                        <m:pos m:val="top"/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m:rPr>
                            <m:nor/>
                          </m:rPr>
                          <a:rPr lang="en-US" sz="2400" baseline="-25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TM</m:t>
                        </m:r>
                      </m:e>
                    </m:ba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</a:rPr>
                      <m:t>  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              (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accepts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 iff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) 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77" y="4416255"/>
                <a:ext cx="8797044" cy="1805751"/>
              </a:xfrm>
              <a:prstGeom prst="rect">
                <a:avLst/>
              </a:prstGeom>
              <a:blipFill>
                <a:blip r:embed="rId6"/>
                <a:stretch>
                  <a:fillRect l="-1040" t="-337" b="-6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884535" y="3088128"/>
                <a:ext cx="4142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535" y="3088128"/>
                <a:ext cx="41421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2241430" y="3088128"/>
            <a:ext cx="3074548" cy="1037728"/>
            <a:chOff x="2175328" y="3297448"/>
            <a:chExt cx="3074548" cy="1037728"/>
          </a:xfrm>
        </p:grpSpPr>
        <p:sp>
          <p:nvSpPr>
            <p:cNvPr id="20" name="Oval 19"/>
            <p:cNvSpPr/>
            <p:nvPr/>
          </p:nvSpPr>
          <p:spPr>
            <a:xfrm>
              <a:off x="4496541" y="408009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496541" y="358083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175328" y="3426501"/>
              <a:ext cx="2298700" cy="175651"/>
            </a:xfrm>
            <a:custGeom>
              <a:avLst/>
              <a:gdLst>
                <a:gd name="connsiteX0" fmla="*/ 0 w 2386013"/>
                <a:gd name="connsiteY0" fmla="*/ 273847 h 273847"/>
                <a:gd name="connsiteX1" fmla="*/ 1193007 w 2386013"/>
                <a:gd name="connsiteY1" fmla="*/ 3 h 273847"/>
                <a:gd name="connsiteX2" fmla="*/ 2386013 w 2386013"/>
                <a:gd name="connsiteY2" fmla="*/ 269084 h 27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6013" h="273847">
                  <a:moveTo>
                    <a:pt x="0" y="273847"/>
                  </a:moveTo>
                  <a:cubicBezTo>
                    <a:pt x="397669" y="137322"/>
                    <a:pt x="795338" y="797"/>
                    <a:pt x="1193007" y="3"/>
                  </a:cubicBezTo>
                  <a:cubicBezTo>
                    <a:pt x="1590676" y="-791"/>
                    <a:pt x="1988344" y="134146"/>
                    <a:pt x="2386013" y="269084"/>
                  </a:cubicBezTo>
                </a:path>
              </a:pathLst>
            </a:cu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  <a:tailEnd type="stealth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175328" y="3913133"/>
              <a:ext cx="2298700" cy="175651"/>
            </a:xfrm>
            <a:custGeom>
              <a:avLst/>
              <a:gdLst>
                <a:gd name="connsiteX0" fmla="*/ 0 w 2386013"/>
                <a:gd name="connsiteY0" fmla="*/ 273847 h 273847"/>
                <a:gd name="connsiteX1" fmla="*/ 1193007 w 2386013"/>
                <a:gd name="connsiteY1" fmla="*/ 3 h 273847"/>
                <a:gd name="connsiteX2" fmla="*/ 2386013 w 2386013"/>
                <a:gd name="connsiteY2" fmla="*/ 269084 h 27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6013" h="273847">
                  <a:moveTo>
                    <a:pt x="0" y="273847"/>
                  </a:moveTo>
                  <a:cubicBezTo>
                    <a:pt x="397669" y="137322"/>
                    <a:pt x="795338" y="797"/>
                    <a:pt x="1193007" y="3"/>
                  </a:cubicBezTo>
                  <a:cubicBezTo>
                    <a:pt x="1590676" y="-791"/>
                    <a:pt x="1988344" y="134146"/>
                    <a:pt x="2386013" y="269084"/>
                  </a:cubicBezTo>
                </a:path>
              </a:pathLst>
            </a:cu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  <a:tailEnd type="stealth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3163483" y="3935066"/>
                  <a:ext cx="39094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3483" y="3935066"/>
                  <a:ext cx="390941" cy="400110"/>
                </a:xfrm>
                <a:prstGeom prst="rect">
                  <a:avLst/>
                </a:prstGeom>
                <a:blipFill>
                  <a:blip r:embed="rId8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4510699" y="3297448"/>
                  <a:ext cx="73917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0699" y="3297448"/>
                  <a:ext cx="739177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4" name="Straight Connector 33"/>
          <p:cNvCxnSpPr/>
          <p:nvPr/>
        </p:nvCxnSpPr>
        <p:spPr>
          <a:xfrm>
            <a:off x="1013552" y="2445745"/>
            <a:ext cx="3470148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7668345" y="4898567"/>
                <a:ext cx="462107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Recall TM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“On input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                               1.  If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i="1" dirty="0"/>
                  <a:t>reject</a:t>
                </a:r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                               2.  else run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on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                               3.  </a:t>
                </a:r>
                <a:r>
                  <a:rPr lang="en-US" sz="2000" i="1" dirty="0"/>
                  <a:t>Accept</a:t>
                </a:r>
                <a:r>
                  <a:rPr lang="en-US" sz="2000" dirty="0"/>
                  <a:t> if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accepts.”</a:t>
                </a: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5" y="4898567"/>
                <a:ext cx="4621078" cy="1323439"/>
              </a:xfrm>
              <a:prstGeom prst="rect">
                <a:avLst/>
              </a:prstGeom>
              <a:blipFill>
                <a:blip r:embed="rId10"/>
                <a:stretch>
                  <a:fillRect l="-1451" t="-2765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289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4" grpId="0" animBg="1"/>
      <p:bldP spid="16" grpId="0" animBg="1"/>
      <p:bldP spid="17" grpId="0" animBg="1"/>
      <p:bldP spid="28" grpId="0" uiExpand="1" build="p"/>
      <p:bldP spid="30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0"/>
            <a:ext cx="8446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Mapping Reductions - properties   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2177" y="1093438"/>
                <a:ext cx="8797044" cy="4693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Theorem: 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is decidable then so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Proof:  Say TM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decides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Construct TM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deciding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“On input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     1.  Compute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     2.  Run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to test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     3.  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halts then output same result.”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Corollary: </a:t>
                </a:r>
                <a:r>
                  <a:rPr lang="en-US" sz="24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is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undecidable </a:t>
                </a:r>
                <a:r>
                  <a:rPr lang="en-US" sz="2400" dirty="0">
                    <a:solidFill>
                      <a:schemeClr val="tx1"/>
                    </a:solidFill>
                  </a:rPr>
                  <a:t>then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so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Theorem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:  </a:t>
                </a:r>
                <a:r>
                  <a:rPr lang="en-US" sz="24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T-recognizable </a:t>
                </a:r>
                <a:r>
                  <a:rPr lang="en-US" sz="2400" dirty="0">
                    <a:solidFill>
                      <a:schemeClr val="tx1"/>
                    </a:solidFill>
                  </a:rPr>
                  <a:t>then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so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br>
                  <a:rPr lang="en-US" sz="2400" dirty="0">
                    <a:solidFill>
                      <a:schemeClr val="tx1"/>
                    </a:solidFill>
                  </a:rPr>
                </a:br>
                <a:r>
                  <a:rPr lang="en-US" sz="2400" dirty="0">
                    <a:solidFill>
                      <a:schemeClr val="tx1"/>
                    </a:solidFill>
                  </a:rPr>
                  <a:t>Proof: 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Same as above.  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Corollary:  </a:t>
                </a:r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is </a:t>
                </a: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T-unrecognizable </a:t>
                </a:r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then so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77" y="1093438"/>
                <a:ext cx="8797044" cy="4693593"/>
              </a:xfrm>
              <a:prstGeom prst="rect">
                <a:avLst/>
              </a:prstGeom>
              <a:blipFill>
                <a:blip r:embed="rId3"/>
                <a:stretch>
                  <a:fillRect l="-1040" t="-1039" b="-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4329628" y="1605596"/>
            <a:ext cx="3539915" cy="1025610"/>
            <a:chOff x="7394145" y="2692156"/>
            <a:chExt cx="4177066" cy="1025610"/>
          </a:xfrm>
        </p:grpSpPr>
        <p:grpSp>
          <p:nvGrpSpPr>
            <p:cNvPr id="10" name="Group 9"/>
            <p:cNvGrpSpPr/>
            <p:nvPr/>
          </p:nvGrpSpPr>
          <p:grpSpPr>
            <a:xfrm>
              <a:off x="7394145" y="2692156"/>
              <a:ext cx="1396313" cy="1025610"/>
              <a:chOff x="1729946" y="3731741"/>
              <a:chExt cx="1396313" cy="102561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729946" y="3731741"/>
                <a:ext cx="1396313" cy="10256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2107713" y="4099268"/>
                <a:ext cx="629308" cy="531341"/>
                <a:chOff x="2107713" y="4099268"/>
                <a:chExt cx="629308" cy="531341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2119183" y="4099268"/>
                  <a:ext cx="617838" cy="531341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Rectangle 7"/>
                    <p:cNvSpPr/>
                    <p:nvPr/>
                  </p:nvSpPr>
                  <p:spPr>
                    <a:xfrm>
                      <a:off x="2107713" y="4164883"/>
                      <a:ext cx="479994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oMath>
                        </m:oMathPara>
                      </a14:m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" name="Rectangle 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07713" y="4164883"/>
                      <a:ext cx="479994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15" name="Group 14"/>
            <p:cNvGrpSpPr/>
            <p:nvPr/>
          </p:nvGrpSpPr>
          <p:grpSpPr>
            <a:xfrm>
              <a:off x="10174898" y="2692156"/>
              <a:ext cx="1396313" cy="1025610"/>
              <a:chOff x="4510699" y="3731741"/>
              <a:chExt cx="1396313" cy="102561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510699" y="3731741"/>
                <a:ext cx="1396313" cy="10256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4899936" y="4099268"/>
                <a:ext cx="650235" cy="531341"/>
                <a:chOff x="2119183" y="4099268"/>
                <a:chExt cx="650235" cy="531341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2119183" y="4099268"/>
                  <a:ext cx="617838" cy="531341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Rectangle 13"/>
                    <p:cNvSpPr/>
                    <p:nvPr/>
                  </p:nvSpPr>
                  <p:spPr>
                    <a:xfrm>
                      <a:off x="2276713" y="4164883"/>
                      <a:ext cx="492705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oMath>
                        </m:oMathPara>
                      </a14:m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Rectangle 1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76713" y="4164883"/>
                      <a:ext cx="492705" cy="40011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6" name="Oval 15"/>
            <p:cNvSpPr/>
            <p:nvPr/>
          </p:nvSpPr>
          <p:spPr>
            <a:xfrm>
              <a:off x="8272830" y="332535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8272830" y="294674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0665112" y="332535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10665112" y="294674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8343899" y="2792408"/>
              <a:ext cx="2298700" cy="175651"/>
            </a:xfrm>
            <a:custGeom>
              <a:avLst/>
              <a:gdLst>
                <a:gd name="connsiteX0" fmla="*/ 0 w 2386013"/>
                <a:gd name="connsiteY0" fmla="*/ 273847 h 273847"/>
                <a:gd name="connsiteX1" fmla="*/ 1193007 w 2386013"/>
                <a:gd name="connsiteY1" fmla="*/ 3 h 273847"/>
                <a:gd name="connsiteX2" fmla="*/ 2386013 w 2386013"/>
                <a:gd name="connsiteY2" fmla="*/ 269084 h 27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6013" h="273847">
                  <a:moveTo>
                    <a:pt x="0" y="273847"/>
                  </a:moveTo>
                  <a:cubicBezTo>
                    <a:pt x="397669" y="137322"/>
                    <a:pt x="795338" y="797"/>
                    <a:pt x="1193007" y="3"/>
                  </a:cubicBezTo>
                  <a:cubicBezTo>
                    <a:pt x="1590676" y="-791"/>
                    <a:pt x="1988344" y="134146"/>
                    <a:pt x="2386013" y="269084"/>
                  </a:cubicBezTo>
                </a:path>
              </a:pathLst>
            </a:cu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  <a:tailEnd type="stealth"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8343899" y="3158390"/>
              <a:ext cx="2298700" cy="175651"/>
            </a:xfrm>
            <a:custGeom>
              <a:avLst/>
              <a:gdLst>
                <a:gd name="connsiteX0" fmla="*/ 0 w 2386013"/>
                <a:gd name="connsiteY0" fmla="*/ 273847 h 273847"/>
                <a:gd name="connsiteX1" fmla="*/ 1193007 w 2386013"/>
                <a:gd name="connsiteY1" fmla="*/ 3 h 273847"/>
                <a:gd name="connsiteX2" fmla="*/ 2386013 w 2386013"/>
                <a:gd name="connsiteY2" fmla="*/ 269084 h 27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6013" h="273847">
                  <a:moveTo>
                    <a:pt x="0" y="273847"/>
                  </a:moveTo>
                  <a:cubicBezTo>
                    <a:pt x="397669" y="137322"/>
                    <a:pt x="795338" y="797"/>
                    <a:pt x="1193007" y="3"/>
                  </a:cubicBezTo>
                  <a:cubicBezTo>
                    <a:pt x="1590676" y="-791"/>
                    <a:pt x="1988344" y="134146"/>
                    <a:pt x="2386013" y="269084"/>
                  </a:cubicBezTo>
                </a:path>
              </a:pathLst>
            </a:cu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  <a:tailEnd type="stealth"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9274398" y="3140687"/>
                  <a:ext cx="43770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4398" y="3140687"/>
                  <a:ext cx="437700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ectangle 23"/>
          <p:cNvSpPr/>
          <p:nvPr/>
        </p:nvSpPr>
        <p:spPr>
          <a:xfrm>
            <a:off x="10574495" y="6350506"/>
            <a:ext cx="1205779" cy="33855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Check-in 9.2</a:t>
            </a:r>
            <a:endParaRPr lang="en-US" sz="16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571123" y="3347263"/>
                <a:ext cx="3330173" cy="280628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C000"/>
                    </a:solidFill>
                  </a:rPr>
                  <a:t>Check-in 9.2</a:t>
                </a:r>
                <a:endParaRPr lang="en-US" sz="2400" dirty="0">
                  <a:solidFill>
                    <a:srgbClr val="FFC000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000" dirty="0" smtClean="0"/>
                  <a:t>Suppose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dirty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 smtClean="0"/>
                  <a:t>. 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 smtClean="0"/>
                  <a:t>What can we conclude?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 smtClean="0"/>
                  <a:t>Check all that apply.</a:t>
                </a:r>
                <a:endParaRPr lang="en-US" sz="2000" dirty="0"/>
              </a:p>
              <a:p>
                <a:pPr marL="457200" indent="-457200">
                  <a:spcBef>
                    <a:spcPts val="600"/>
                  </a:spcBef>
                  <a:buAutoNum type="alphaLcParenBoth"/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dirty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/>
                  <a:t> </a:t>
                </a:r>
              </a:p>
              <a:p>
                <a:pPr marL="457200" indent="-457200">
                  <a:spcBef>
                    <a:spcPts val="600"/>
                  </a:spcBef>
                  <a:buAutoNum type="alphaLcParenBoth"/>
                </a:pPr>
                <a:r>
                  <a:rPr lang="en-US" sz="2000" b="0" dirty="0" smtClean="0"/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ba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dirty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bar>
                      <m:barPr>
                        <m:pos m:val="top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bar>
                  </m:oMath>
                </a14:m>
                <a:r>
                  <a:rPr lang="en-US" sz="2000" dirty="0" smtClean="0"/>
                  <a:t> </a:t>
                </a:r>
              </a:p>
              <a:p>
                <a:pPr marL="457200" indent="-457200">
                  <a:spcBef>
                    <a:spcPts val="600"/>
                  </a:spcBef>
                  <a:buFontTx/>
                  <a:buAutoNum type="alphaLcParenBoth"/>
                </a:pPr>
                <a:r>
                  <a:rPr lang="en-US" sz="2000" dirty="0" smtClean="0"/>
                  <a:t>None of the above</a:t>
                </a:r>
                <a:endParaRPr lang="en-US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123" y="3347263"/>
                <a:ext cx="3330173" cy="2806281"/>
              </a:xfrm>
              <a:prstGeom prst="rect">
                <a:avLst/>
              </a:prstGeom>
              <a:blipFill>
                <a:blip r:embed="rId7"/>
                <a:stretch>
                  <a:fillRect l="-2174" t="-1073" b="-2575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920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22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0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0"/>
            <a:ext cx="8446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Mapping vs General Reducibility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2177" y="1093438"/>
                <a:ext cx="8954706" cy="4839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Mapping Reducibility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: </a:t>
                </a: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Translate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-questions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-</a:t>
                </a: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questions.</a:t>
                </a:r>
                <a:endParaRPr lang="en-U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n-US" sz="2400" dirty="0" smtClean="0"/>
                  <a:t>- A </a:t>
                </a:r>
                <a:r>
                  <a:rPr lang="en-US" sz="2400" dirty="0"/>
                  <a:t>special type of </a:t>
                </a:r>
                <a:r>
                  <a:rPr lang="en-US" sz="2400" dirty="0" smtClean="0"/>
                  <a:t>reducibility</a:t>
                </a:r>
                <a:endParaRPr lang="en-US" sz="2400" dirty="0"/>
              </a:p>
              <a:p>
                <a:r>
                  <a:rPr lang="en-US" sz="2400" dirty="0" smtClean="0"/>
                  <a:t>- Useful </a:t>
                </a:r>
                <a:r>
                  <a:rPr lang="en-US" sz="2400" dirty="0"/>
                  <a:t>to prove </a:t>
                </a:r>
                <a:r>
                  <a:rPr lang="en-US" sz="2400" dirty="0" smtClean="0"/>
                  <a:t>T-unrecognizability</a:t>
                </a:r>
                <a:endParaRPr lang="en-US" sz="2400" dirty="0"/>
              </a:p>
              <a:p>
                <a:pPr>
                  <a:spcBef>
                    <a:spcPts val="3600"/>
                  </a:spcBef>
                </a:pP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(General) Reducibility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:  Use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solver to solve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. </a:t>
                </a:r>
              </a:p>
              <a:p>
                <a:r>
                  <a:rPr lang="en-US" sz="2400" dirty="0" smtClean="0"/>
                  <a:t>- May be conceptually simpler  </a:t>
                </a:r>
              </a:p>
              <a:p>
                <a:r>
                  <a:rPr lang="en-US" sz="2400" dirty="0" smtClean="0"/>
                  <a:t>- Useful to prove undecidability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Noteworthy difference: </a:t>
                </a:r>
              </a:p>
              <a:p>
                <a:r>
                  <a:rPr lang="en-US" sz="2400" dirty="0" smtClean="0"/>
                  <a:t>-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 is reducible to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ba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-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 may not be mapping reducible to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bar>
                  </m:oMath>
                </a14:m>
                <a:r>
                  <a:rPr lang="en-US" sz="2400" dirty="0" smtClean="0"/>
                  <a:t>.  </a:t>
                </a:r>
                <a:br>
                  <a:rPr lang="en-US" sz="2400" dirty="0" smtClean="0"/>
                </a:br>
                <a:r>
                  <a:rPr lang="en-US" sz="2400" dirty="0" smtClean="0"/>
                  <a:t>  For example 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lang="en-US" sz="2400" baseline="-25000" dirty="0">
                            <a:latin typeface="Cambria Math" panose="02040503050406030204" pitchFamily="18" charset="0"/>
                          </a:rPr>
                          <m:t>TM</m:t>
                        </m:r>
                      </m:e>
                    </m:ba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≰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400" baseline="-25000" dirty="0">
                        <a:latin typeface="Cambria Math" panose="02040503050406030204" pitchFamily="18" charset="0"/>
                      </a:rPr>
                      <m:t>TM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77" y="1093438"/>
                <a:ext cx="8954706" cy="4839595"/>
              </a:xfrm>
              <a:prstGeom prst="rect">
                <a:avLst/>
              </a:prstGeom>
              <a:blipFill>
                <a:blip r:embed="rId3"/>
                <a:stretch>
                  <a:fillRect l="-1021" t="-1008" b="-1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5089048" y="1675643"/>
            <a:ext cx="3581227" cy="858238"/>
            <a:chOff x="7116152" y="2663415"/>
            <a:chExt cx="4177066" cy="925358"/>
          </a:xfrm>
        </p:grpSpPr>
        <p:grpSp>
          <p:nvGrpSpPr>
            <p:cNvPr id="3" name="Group 2"/>
            <p:cNvGrpSpPr/>
            <p:nvPr/>
          </p:nvGrpSpPr>
          <p:grpSpPr>
            <a:xfrm>
              <a:off x="7116152" y="2663415"/>
              <a:ext cx="4177066" cy="925358"/>
              <a:chOff x="7394145" y="2792408"/>
              <a:chExt cx="4177066" cy="925358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7394145" y="2792408"/>
                <a:ext cx="1396313" cy="925358"/>
                <a:chOff x="1729946" y="3831993"/>
                <a:chExt cx="1396313" cy="925358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729946" y="3831993"/>
                  <a:ext cx="1396313" cy="92535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9" name="Group 8"/>
                <p:cNvGrpSpPr/>
                <p:nvPr/>
              </p:nvGrpSpPr>
              <p:grpSpPr>
                <a:xfrm>
                  <a:off x="2119183" y="4099268"/>
                  <a:ext cx="617838" cy="531341"/>
                  <a:chOff x="2119183" y="4099268"/>
                  <a:chExt cx="617838" cy="531341"/>
                </a:xfrm>
              </p:grpSpPr>
              <p:sp>
                <p:nvSpPr>
                  <p:cNvPr id="6" name="Oval 5"/>
                  <p:cNvSpPr/>
                  <p:nvPr/>
                </p:nvSpPr>
                <p:spPr>
                  <a:xfrm>
                    <a:off x="2119183" y="4099268"/>
                    <a:ext cx="617838" cy="531341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" name="Rectangle 7"/>
                      <p:cNvSpPr/>
                      <p:nvPr/>
                    </p:nvSpPr>
                    <p:spPr>
                      <a:xfrm>
                        <a:off x="2157536" y="4144813"/>
                        <a:ext cx="338714" cy="431401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m:oMathPara>
                        </a14:m>
                        <a:endParaRPr lang="en-US" sz="20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8" name="Rectangle 7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157536" y="4144813"/>
                        <a:ext cx="338714" cy="431401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 r="-1666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15" name="Group 14"/>
              <p:cNvGrpSpPr/>
              <p:nvPr/>
            </p:nvGrpSpPr>
            <p:grpSpPr>
              <a:xfrm>
                <a:off x="10174898" y="2792408"/>
                <a:ext cx="1396313" cy="925358"/>
                <a:chOff x="4510699" y="3831993"/>
                <a:chExt cx="1396313" cy="925358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4510699" y="3831993"/>
                  <a:ext cx="1396313" cy="92535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2" name="Group 11"/>
                <p:cNvGrpSpPr/>
                <p:nvPr/>
              </p:nvGrpSpPr>
              <p:grpSpPr>
                <a:xfrm>
                  <a:off x="4899936" y="4099268"/>
                  <a:ext cx="668648" cy="531341"/>
                  <a:chOff x="2119183" y="4099268"/>
                  <a:chExt cx="668648" cy="531341"/>
                </a:xfrm>
              </p:grpSpPr>
              <p:sp>
                <p:nvSpPr>
                  <p:cNvPr id="13" name="Oval 12"/>
                  <p:cNvSpPr/>
                  <p:nvPr/>
                </p:nvSpPr>
                <p:spPr>
                  <a:xfrm>
                    <a:off x="2119183" y="4099268"/>
                    <a:ext cx="617838" cy="531341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" name="Rectangle 13"/>
                      <p:cNvSpPr/>
                      <p:nvPr/>
                    </p:nvSpPr>
                    <p:spPr>
                      <a:xfrm>
                        <a:off x="2300809" y="4157926"/>
                        <a:ext cx="487022" cy="431401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m:oMathPara>
                        </a14:m>
                        <a:endParaRPr lang="en-US" sz="20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4" name="Rectangle 13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300809" y="4157926"/>
                        <a:ext cx="487022" cy="431401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sp>
            <p:nvSpPr>
              <p:cNvPr id="16" name="Oval 15"/>
              <p:cNvSpPr/>
              <p:nvPr/>
            </p:nvSpPr>
            <p:spPr>
              <a:xfrm>
                <a:off x="8272830" y="332535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8272830" y="294674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0665112" y="332535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0665112" y="294674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8343899" y="2792408"/>
                <a:ext cx="2298700" cy="175651"/>
              </a:xfrm>
              <a:custGeom>
                <a:avLst/>
                <a:gdLst>
                  <a:gd name="connsiteX0" fmla="*/ 0 w 2386013"/>
                  <a:gd name="connsiteY0" fmla="*/ 273847 h 273847"/>
                  <a:gd name="connsiteX1" fmla="*/ 1193007 w 2386013"/>
                  <a:gd name="connsiteY1" fmla="*/ 3 h 273847"/>
                  <a:gd name="connsiteX2" fmla="*/ 2386013 w 2386013"/>
                  <a:gd name="connsiteY2" fmla="*/ 269084 h 273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6013" h="273847">
                    <a:moveTo>
                      <a:pt x="0" y="273847"/>
                    </a:moveTo>
                    <a:cubicBezTo>
                      <a:pt x="397669" y="137322"/>
                      <a:pt x="795338" y="797"/>
                      <a:pt x="1193007" y="3"/>
                    </a:cubicBezTo>
                    <a:cubicBezTo>
                      <a:pt x="1590676" y="-791"/>
                      <a:pt x="1988344" y="134146"/>
                      <a:pt x="2386013" y="269084"/>
                    </a:cubicBezTo>
                  </a:path>
                </a:pathLst>
              </a:custGeom>
              <a:noFill/>
              <a:ln w="6350">
                <a:solidFill>
                  <a:schemeClr val="accent1">
                    <a:lumMod val="60000"/>
                    <a:lumOff val="40000"/>
                  </a:schemeClr>
                </a:solidFill>
                <a:tailEnd type="stealth"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8343899" y="3158390"/>
                <a:ext cx="2298700" cy="175651"/>
              </a:xfrm>
              <a:custGeom>
                <a:avLst/>
                <a:gdLst>
                  <a:gd name="connsiteX0" fmla="*/ 0 w 2386013"/>
                  <a:gd name="connsiteY0" fmla="*/ 273847 h 273847"/>
                  <a:gd name="connsiteX1" fmla="*/ 1193007 w 2386013"/>
                  <a:gd name="connsiteY1" fmla="*/ 3 h 273847"/>
                  <a:gd name="connsiteX2" fmla="*/ 2386013 w 2386013"/>
                  <a:gd name="connsiteY2" fmla="*/ 269084 h 273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6013" h="273847">
                    <a:moveTo>
                      <a:pt x="0" y="273847"/>
                    </a:moveTo>
                    <a:cubicBezTo>
                      <a:pt x="397669" y="137322"/>
                      <a:pt x="795338" y="797"/>
                      <a:pt x="1193007" y="3"/>
                    </a:cubicBezTo>
                    <a:cubicBezTo>
                      <a:pt x="1590676" y="-791"/>
                      <a:pt x="1988344" y="134146"/>
                      <a:pt x="2386013" y="269084"/>
                    </a:cubicBezTo>
                  </a:path>
                </a:pathLst>
              </a:custGeom>
              <a:noFill/>
              <a:ln w="6350">
                <a:solidFill>
                  <a:schemeClr val="accent1">
                    <a:lumMod val="60000"/>
                    <a:lumOff val="40000"/>
                  </a:schemeClr>
                </a:solidFill>
                <a:tailEnd type="stealth"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9019217" y="3075968"/>
                  <a:ext cx="432651" cy="3982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19217" y="3075968"/>
                  <a:ext cx="432651" cy="398216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/>
          <p:cNvGrpSpPr/>
          <p:nvPr/>
        </p:nvGrpSpPr>
        <p:grpSpPr>
          <a:xfrm>
            <a:off x="5089048" y="3276199"/>
            <a:ext cx="1917680" cy="1145754"/>
            <a:chOff x="5089048" y="3276199"/>
            <a:chExt cx="1917680" cy="1145754"/>
          </a:xfrm>
        </p:grpSpPr>
        <p:sp>
          <p:nvSpPr>
            <p:cNvPr id="19" name="Rounded Rectangle 18"/>
            <p:cNvSpPr/>
            <p:nvPr/>
          </p:nvSpPr>
          <p:spPr>
            <a:xfrm>
              <a:off x="5089048" y="3276199"/>
              <a:ext cx="1917680" cy="114575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547957" y="3849076"/>
              <a:ext cx="1340767" cy="46270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5311008" y="3276199"/>
                  <a:ext cx="1044072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sz="2000" dirty="0" smtClean="0">
                      <a:solidFill>
                        <a:schemeClr val="tx1"/>
                      </a:solidFill>
                    </a:rPr>
                    <a:t> solver</a:t>
                  </a:r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1008" y="3276199"/>
                  <a:ext cx="1044072" cy="400110"/>
                </a:xfrm>
                <a:prstGeom prst="rect">
                  <a:avLst/>
                </a:prstGeom>
                <a:blipFill>
                  <a:blip r:embed="rId7"/>
                  <a:stretch>
                    <a:fillRect t="-7576" r="-4651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5676578" y="3887364"/>
                  <a:ext cx="1044072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US" sz="2000" dirty="0" smtClean="0">
                      <a:solidFill>
                        <a:schemeClr val="tx1"/>
                      </a:solidFill>
                    </a:rPr>
                    <a:t> solver</a:t>
                  </a:r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6578" y="3887364"/>
                  <a:ext cx="1044072" cy="400110"/>
                </a:xfrm>
                <a:prstGeom prst="rect">
                  <a:avLst/>
                </a:prstGeom>
                <a:blipFill>
                  <a:blip r:embed="rId8"/>
                  <a:stretch>
                    <a:fillRect t="-9231" r="-5848" b="-2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Rectangle 29"/>
          <p:cNvSpPr/>
          <p:nvPr/>
        </p:nvSpPr>
        <p:spPr>
          <a:xfrm>
            <a:off x="10574495" y="6255913"/>
            <a:ext cx="1205779" cy="33855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Check-in 9.3</a:t>
            </a:r>
            <a:endParaRPr lang="en-US" sz="16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380122" y="3191885"/>
                <a:ext cx="3635190" cy="29238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C000"/>
                    </a:solidFill>
                  </a:rPr>
                  <a:t>Check-in 9.3</a:t>
                </a:r>
                <a:endParaRPr lang="en-US" sz="2400" dirty="0">
                  <a:solidFill>
                    <a:srgbClr val="FFC000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000" dirty="0" smtClean="0"/>
                  <a:t>We showed that if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dirty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 smtClean="0"/>
                  <a:t> is T-recognizable then so is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/>
                  <a:t>.   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 smtClean="0"/>
                  <a:t>Is the same true if we use general reducibility instead of mapping reducibility? </a:t>
                </a:r>
              </a:p>
              <a:p>
                <a:pPr marL="457200" indent="-457200">
                  <a:spcBef>
                    <a:spcPts val="600"/>
                  </a:spcBef>
                  <a:buFontTx/>
                  <a:buAutoNum type="alphaLcParenBoth"/>
                </a:pPr>
                <a:r>
                  <a:rPr lang="en-US" sz="2000" dirty="0" smtClean="0"/>
                  <a:t>Yes</a:t>
                </a:r>
              </a:p>
              <a:p>
                <a:pPr marL="457200" indent="-457200">
                  <a:spcBef>
                    <a:spcPts val="600"/>
                  </a:spcBef>
                  <a:buFontTx/>
                  <a:buAutoNum type="alphaLcParenBoth"/>
                </a:pPr>
                <a:r>
                  <a:rPr lang="en-US" sz="2000" dirty="0" smtClean="0"/>
                  <a:t>No</a:t>
                </a:r>
                <a:endParaRPr lang="en-US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0122" y="3191885"/>
                <a:ext cx="3635190" cy="2923877"/>
              </a:xfrm>
              <a:prstGeom prst="rect">
                <a:avLst/>
              </a:prstGeom>
              <a:blipFill>
                <a:blip r:embed="rId9"/>
                <a:stretch>
                  <a:fillRect l="-2159" t="-1031" r="-2658" b="-2268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267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0"/>
            <a:ext cx="8446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Reducibility – Templates 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2176" y="1093438"/>
                <a:ext cx="10729995" cy="2952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To prove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is undecidable:</a:t>
                </a:r>
              </a:p>
              <a:p>
                <a:r>
                  <a:rPr lang="en-US" sz="2400" dirty="0" smtClean="0"/>
                  <a:t>- Show undecidable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 is reducible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 smtClean="0"/>
                  <a:t>.  (often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 is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400" baseline="-25000" dirty="0">
                        <a:latin typeface="Cambria Math" panose="02040503050406030204" pitchFamily="18" charset="0"/>
                      </a:rPr>
                      <m:t>TM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)</a:t>
                </a:r>
              </a:p>
              <a:p>
                <a:r>
                  <a:rPr lang="en-US" sz="2400" dirty="0" smtClean="0"/>
                  <a:t>- Template:  Assume TM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 smtClean="0"/>
                  <a:t> decides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 smtClean="0"/>
                  <a:t>. </a:t>
                </a:r>
              </a:p>
              <a:p>
                <a:r>
                  <a:rPr lang="en-US" sz="2400" dirty="0" smtClean="0"/>
                  <a:t>                      Construct TM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 smtClean="0"/>
                  <a:t> deciding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.  Contradiction.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To prove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is T-unrecognizable:</a:t>
                </a:r>
              </a:p>
              <a:p>
                <a:r>
                  <a:rPr lang="en-US" sz="2400" dirty="0" smtClean="0"/>
                  <a:t>- Show T-unrecognizable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 is mapping reducible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 smtClean="0"/>
                  <a:t>.  (often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 is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lang="en-US" sz="2400" baseline="-25000" dirty="0">
                            <a:latin typeface="Cambria Math" panose="02040503050406030204" pitchFamily="18" charset="0"/>
                          </a:rPr>
                          <m:t>TM</m:t>
                        </m:r>
                      </m:e>
                    </m:bar>
                  </m:oMath>
                </a14:m>
                <a:r>
                  <a:rPr lang="en-US" sz="2400" dirty="0" smtClean="0"/>
                  <a:t>)</a:t>
                </a:r>
              </a:p>
              <a:p>
                <a:r>
                  <a:rPr lang="en-US" sz="2400" dirty="0" smtClean="0"/>
                  <a:t>- Template:  give reduction function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76" y="1093438"/>
                <a:ext cx="10729995" cy="2952027"/>
              </a:xfrm>
              <a:prstGeom prst="rect">
                <a:avLst/>
              </a:prstGeom>
              <a:blipFill>
                <a:blip r:embed="rId3"/>
                <a:stretch>
                  <a:fillRect l="-852" t="-1649" b="-3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39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>
        <a:ln w="9525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28011</TotalTime>
  <Words>1904</Words>
  <Application>Microsoft Office PowerPoint</Application>
  <PresentationFormat>Widescreen</PresentationFormat>
  <Paragraphs>179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Massachusetts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Sipser</dc:creator>
  <cp:lastModifiedBy>Michael Sipser</cp:lastModifiedBy>
  <cp:revision>602</cp:revision>
  <dcterms:created xsi:type="dcterms:W3CDTF">2020-08-09T18:24:17Z</dcterms:created>
  <dcterms:modified xsi:type="dcterms:W3CDTF">2021-01-10T23:26:16Z</dcterms:modified>
</cp:coreProperties>
</file>